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FBD"/>
    <a:srgbClr val="5D0FF1"/>
    <a:srgbClr val="DA5878"/>
    <a:srgbClr val="6FB663"/>
    <a:srgbClr val="C6C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7"/>
    <p:restoredTop sz="94664"/>
  </p:normalViewPr>
  <p:slideViewPr>
    <p:cSldViewPr snapToGrid="0">
      <p:cViewPr varScale="1">
        <p:scale>
          <a:sx n="88" d="100"/>
          <a:sy n="88" d="100"/>
        </p:scale>
        <p:origin x="21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2D15AC-5214-7FE6-403F-F73074FC8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6E152C-CA7A-E2D1-7AE3-8E22879DA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ACAEA9-D4D4-FBB3-D9C0-33A46E75B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1D6679-DA9E-A376-A5A5-8402EAC4A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C21628-E1D2-B296-3358-A0A2F98B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83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91BFC9-F755-8E7A-523A-4FC876593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9070BCF-78A7-79BD-B9EB-CE1D316E6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AD06D7-AB3C-D69A-9186-25A72CB26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EC71DC-4B87-F24C-0E58-C04574F56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C8D0DA-AE9A-487B-0029-A86289ECB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955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92D6D63-001E-CD95-2F9B-34A8BD0AC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B741D8-6A0F-2379-52C2-F3AF25986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14AC31-5606-F9B8-7135-2F7BFD837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695186-5200-108D-886F-45DC789D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3556BD-3798-8837-C5DF-516C15E5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25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969F97-5585-7B65-55D1-DE23A6E8A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6833EA-8357-151E-C9A5-57917634D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DAC3F3-78C4-17A8-BA1B-1AF691B8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38C8DA-60F9-0883-B6B0-776C3829E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518F74-BE97-6091-7171-197C7B6C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22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65F5E3-C355-DDE2-73F3-8139761B3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8B77AC-AD5C-4D98-5805-65C2E3580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3CD590-AC69-7EA4-75F6-438CCDEEB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8DAF06-FB36-8223-12AE-7883A9D7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49CD66-8181-A938-E30D-D3FCC8E2B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39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222205-FC4B-BCF0-4295-511259A86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E856D0-DFBC-1363-7E20-FE0433DFB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140698-954E-0CB4-B72B-EAD22ABCA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7F4517F-30C6-C828-A720-2A716C51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3EDACA-E5C9-DB05-5EA5-D3A3A472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5FCEF2-2C07-B0C3-EAFF-050709F9D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87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7069B4-3697-09F9-2C9F-564CFC4C1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9DBBC72-D13D-4CDE-B05B-58A8E3E6C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81A601-FD49-5C7A-4ED5-D1C87ED58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90BABB2-1DA0-CE44-F052-16584D347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564E54-6C68-4DF0-7BE2-1231D1DEA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9A576CF-E682-49F2-D7A9-8911ABA7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6ECA33D-54A0-4E8E-3D60-86B1C691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81D4B40-0B03-F2FB-4020-6B1BD6A8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83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876459-F982-8968-0B22-68B51AA1D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EC681C9-C98B-F8E1-009B-54D4A06FC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C4474CC-E16D-2E4F-5603-43C0C94FB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883A16F-72AC-07DC-EF39-2DE379CF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332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D1C6E52-3F72-A9C5-FD95-6587519D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4718C5A-CF2D-95CC-2483-DE9AC4CF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80D2C1D-6649-0C64-7F82-35CBF2DD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4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BDC95B-D556-1128-7C7C-0F258461E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630E30-1A09-30D7-E399-2D3323177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F314DAC-F73E-B989-4ED5-51A31E0A9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D492A0E-F1DF-E95F-9236-209DABEC7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1C41D-AC3A-D042-2093-340932DA1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B2F13E4-59CA-536A-B089-E242BCDB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21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0FE1B7-9A42-8581-1F87-C77DAF6F6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073612F-D315-9298-823D-D7B865DA7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2BF61D-E27C-7DBC-80E3-CB9784F4C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A23D006-330D-EFBF-1184-6792039FE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7BAE21-399F-58E4-67B0-56EB0FBBB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BE558E-23DB-3BBA-0A5F-0CEDA1A9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110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1EE39FC-9C39-6574-943D-9D66DF066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C75CEB3-C148-00DE-0AEF-6AA1ED2F1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A1E2BC-7B6D-4EAE-9D3E-972B523110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6098F-5B6D-8B4F-8A7F-8E9888DA6176}" type="datetimeFigureOut">
              <a:rPr lang="it-IT" smtClean="0"/>
              <a:t>16/02/23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9C97B6-1F91-34D3-E0CB-8FA8297219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E6D2F9-D8D5-2792-B81E-C716939BF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63DF8-098F-BF49-A8CB-A505F55A61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64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UG@adm.unipi.it" TargetMode="External"/><Relationship Id="rId2" Type="http://schemas.openxmlformats.org/officeDocument/2006/relationships/hyperlink" Target="mailto:CUG@ADM.UNIPI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ntiviolenza@ateneipisa.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19C6D082-773F-86CC-062D-85D465E9040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B85DEF9-D7E9-B6E7-A89A-C225BA57D18C}"/>
              </a:ext>
            </a:extLst>
          </p:cNvPr>
          <p:cNvSpPr txBox="1"/>
          <p:nvPr/>
        </p:nvSpPr>
        <p:spPr>
          <a:xfrm>
            <a:off x="507762" y="271980"/>
            <a:ext cx="45157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CHE COSA E’ IL CUG?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5D4AB26-9883-C380-3D45-8BE5B306C222}"/>
              </a:ext>
            </a:extLst>
          </p:cNvPr>
          <p:cNvSpPr txBox="1"/>
          <p:nvPr/>
        </p:nvSpPr>
        <p:spPr>
          <a:xfrm>
            <a:off x="507762" y="1015665"/>
            <a:ext cx="109730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500" b="0" i="0" u="none" strike="noStrike" dirty="0">
                <a:solidFill>
                  <a:srgbClr val="004AAD"/>
                </a:solidFill>
                <a:effectLst/>
              </a:rPr>
              <a:t>I Comitati unici di Garanzia - istituiti ai sensi dell'art. 56 del </a:t>
            </a:r>
            <a:r>
              <a:rPr lang="it-IT" sz="2500" b="0" i="0" u="none" strike="noStrike" dirty="0" err="1">
                <a:solidFill>
                  <a:srgbClr val="004AAD"/>
                </a:solidFill>
                <a:effectLst/>
              </a:rPr>
              <a:t>dlgs</a:t>
            </a:r>
            <a:r>
              <a:rPr lang="it-IT" sz="2500" b="0" i="0" u="none" strike="noStrike" dirty="0">
                <a:solidFill>
                  <a:srgbClr val="004AAD"/>
                </a:solidFill>
                <a:effectLst/>
              </a:rPr>
              <a:t>. 165/2001 - sono organi paritetici costituiti all’interno delle PA con compiti propositivi, consultivi e di verifica in materia di pari opportunità, benessere organizzativo e contrasto alle discriminazioni.</a:t>
            </a:r>
            <a:endParaRPr lang="it-IT" sz="25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91BA306-2712-6BE7-327A-E386D6D0F320}"/>
              </a:ext>
            </a:extLst>
          </p:cNvPr>
          <p:cNvSpPr txBox="1"/>
          <p:nvPr/>
        </p:nvSpPr>
        <p:spPr>
          <a:xfrm>
            <a:off x="598047" y="3429000"/>
            <a:ext cx="11318181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itchFamily="2" charset="2"/>
              <a:buChar char="Ø"/>
            </a:pPr>
            <a:r>
              <a:rPr lang="it-IT" sz="2500" i="0" u="none" strike="noStrike" dirty="0">
                <a:solidFill>
                  <a:srgbClr val="004AAD"/>
                </a:solidFill>
                <a:effectLst/>
              </a:rPr>
              <a:t> Contrasto alla Violenza di genere</a:t>
            </a:r>
            <a:endParaRPr lang="it-IT" sz="2500" dirty="0">
              <a:solidFill>
                <a:srgbClr val="000000"/>
              </a:solidFill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it-IT" sz="2500" dirty="0">
                <a:solidFill>
                  <a:srgbClr val="004AAD"/>
                </a:solidFill>
              </a:rPr>
              <a:t> V</a:t>
            </a:r>
            <a:r>
              <a:rPr lang="it-IT" sz="2500" b="0" i="0" u="none" strike="noStrike" dirty="0">
                <a:solidFill>
                  <a:srgbClr val="004AAD"/>
                </a:solidFill>
                <a:effectLst/>
              </a:rPr>
              <a:t>alorizzazione delle differenze e di una cultura del rispetto</a:t>
            </a:r>
            <a:endParaRPr lang="it-IT" sz="2500" dirty="0">
              <a:solidFill>
                <a:srgbClr val="000000"/>
              </a:solidFill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it-IT" sz="2500" dirty="0">
                <a:solidFill>
                  <a:srgbClr val="004AAD"/>
                </a:solidFill>
              </a:rPr>
              <a:t> B</a:t>
            </a:r>
            <a:r>
              <a:rPr lang="it-IT" sz="2500" b="0" i="0" u="none" strike="noStrike" dirty="0">
                <a:solidFill>
                  <a:srgbClr val="004AAD"/>
                </a:solidFill>
                <a:effectLst/>
              </a:rPr>
              <a:t>enessere organizzativo e politiche a favore della conciliazione dei tempi di   vita/lavoro/studio</a:t>
            </a:r>
            <a:endParaRPr lang="it-IT" sz="2500" dirty="0">
              <a:solidFill>
                <a:srgbClr val="000000"/>
              </a:solidFill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it-IT" sz="2500" dirty="0">
                <a:solidFill>
                  <a:srgbClr val="004AAD"/>
                </a:solidFill>
              </a:rPr>
              <a:t>C</a:t>
            </a:r>
            <a:r>
              <a:rPr lang="it-IT" sz="2500" b="0" i="0" u="none" strike="noStrike" dirty="0">
                <a:solidFill>
                  <a:srgbClr val="004AAD"/>
                </a:solidFill>
                <a:effectLst/>
              </a:rPr>
              <a:t>ontrasto agli stereotipi attraverso la cultura e la formazione</a:t>
            </a:r>
            <a:endParaRPr lang="it-IT" sz="2500" b="0" i="0" u="none" strike="noStrike" dirty="0">
              <a:solidFill>
                <a:srgbClr val="000000"/>
              </a:solidFill>
              <a:effectLst/>
            </a:endParaRPr>
          </a:p>
          <a:p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2F73BC3-C2F3-26B3-33F6-7659418A91D6}"/>
              </a:ext>
            </a:extLst>
          </p:cNvPr>
          <p:cNvSpPr txBox="1"/>
          <p:nvPr/>
        </p:nvSpPr>
        <p:spPr>
          <a:xfrm>
            <a:off x="507762" y="2787014"/>
            <a:ext cx="102767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QUALI SONO I SUOI AMBITI DI COMPETENZA?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4D8F5CD-1A14-563D-866B-A439C3BA9541}"/>
              </a:ext>
            </a:extLst>
          </p:cNvPr>
          <p:cNvSpPr txBox="1"/>
          <p:nvPr/>
        </p:nvSpPr>
        <p:spPr>
          <a:xfrm>
            <a:off x="598047" y="5529577"/>
            <a:ext cx="1006498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INFO E CONTATTI: </a:t>
            </a:r>
            <a:endParaRPr lang="it-IT" i="0" u="sng" strike="noStrike" cap="all" dirty="0">
              <a:solidFill>
                <a:schemeClr val="accent1">
                  <a:lumMod val="75000"/>
                </a:schemeClr>
              </a:solidFill>
              <a:effectLst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Mail: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CUG@adm.unipi.it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                         Tel: 050. 2212228</a:t>
            </a:r>
          </a:p>
        </p:txBody>
      </p:sp>
    </p:spTree>
    <p:extLst>
      <p:ext uri="{BB962C8B-B14F-4D97-AF65-F5344CB8AC3E}">
        <p14:creationId xmlns:p14="http://schemas.microsoft.com/office/powerpoint/2010/main" val="146256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40331D1E-F34A-EE0C-05F3-003AA2D01103}"/>
              </a:ext>
            </a:extLst>
          </p:cNvPr>
          <p:cNvSpPr/>
          <p:nvPr/>
        </p:nvSpPr>
        <p:spPr>
          <a:xfrm>
            <a:off x="0" y="-188686"/>
            <a:ext cx="12192000" cy="7184572"/>
          </a:xfrm>
          <a:prstGeom prst="rect">
            <a:avLst/>
          </a:prstGeom>
          <a:solidFill>
            <a:srgbClr val="6FB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9440F82-3FDF-663D-9403-A37BD87D9DEA}"/>
              </a:ext>
            </a:extLst>
          </p:cNvPr>
          <p:cNvSpPr txBox="1"/>
          <p:nvPr/>
        </p:nvSpPr>
        <p:spPr>
          <a:xfrm>
            <a:off x="830761" y="80158"/>
            <a:ext cx="108093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/>
              <a:t>ALCUNI TRA I PRINCIPALI SERVIZI OFFERTI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2311C308-31E5-D0A2-FD5A-972067DCE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761" y="911155"/>
            <a:ext cx="10670123" cy="586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2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15">
            <a:extLst>
              <a:ext uri="{FF2B5EF4-FFF2-40B4-BE49-F238E27FC236}">
                <a16:creationId xmlns:a16="http://schemas.microsoft.com/office/drawing/2014/main" id="{1BBBA006-8129-5265-3768-7E52E02898C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B6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D8810C0-3F05-CBDA-DC82-6A47A3A4B86D}"/>
              </a:ext>
            </a:extLst>
          </p:cNvPr>
          <p:cNvSpPr txBox="1"/>
          <p:nvPr/>
        </p:nvSpPr>
        <p:spPr>
          <a:xfrm>
            <a:off x="592405" y="140463"/>
            <a:ext cx="4507965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500" b="1" dirty="0">
                <a:solidFill>
                  <a:srgbClr val="5D0FF1"/>
                </a:solidFill>
              </a:rPr>
              <a:t>A CHI E’ RIVOLTO?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A4DA206-8A24-FB55-4222-2B826423C247}"/>
              </a:ext>
            </a:extLst>
          </p:cNvPr>
          <p:cNvSpPr txBox="1"/>
          <p:nvPr/>
        </p:nvSpPr>
        <p:spPr>
          <a:xfrm>
            <a:off x="592405" y="1096736"/>
            <a:ext cx="113673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000" b="0" i="0" u="none" strike="noStrike" dirty="0">
                <a:effectLst/>
              </a:rPr>
              <a:t>A chiunque abbia subito atti di discriminazione e violenza di genere o comunque legati alla propria identità sessuale anche in luoghi diversi da quelli universitari.</a:t>
            </a:r>
            <a:endParaRPr lang="it-IT" sz="3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031CE4-90ED-98D7-1BAA-CD8B7844061A}"/>
              </a:ext>
            </a:extLst>
          </p:cNvPr>
          <p:cNvSpPr txBox="1"/>
          <p:nvPr/>
        </p:nvSpPr>
        <p:spPr>
          <a:xfrm>
            <a:off x="575488" y="2876787"/>
            <a:ext cx="30535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>
                <a:solidFill>
                  <a:srgbClr val="5D0FF1"/>
                </a:solidFill>
              </a:rPr>
              <a:t>COSA OFFRE?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C839B46-D20B-64DD-9059-5B616B1C9186}"/>
              </a:ext>
            </a:extLst>
          </p:cNvPr>
          <p:cNvSpPr txBox="1"/>
          <p:nvPr/>
        </p:nvSpPr>
        <p:spPr>
          <a:xfrm>
            <a:off x="592404" y="3698976"/>
            <a:ext cx="53221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/>
              <a:t>Servizio di ascolto</a:t>
            </a:r>
          </a:p>
          <a:p>
            <a:pPr algn="just"/>
            <a:r>
              <a:rPr lang="it-IT" sz="2800" dirty="0"/>
              <a:t>Servizio di assistenza</a:t>
            </a:r>
          </a:p>
          <a:p>
            <a:pPr algn="just"/>
            <a:r>
              <a:rPr lang="it-IT" sz="2800" dirty="0"/>
              <a:t>Servizio di informazione sui diritti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F24C1DE-7A3C-61C5-6190-DE09CB709A71}"/>
              </a:ext>
            </a:extLst>
          </p:cNvPr>
          <p:cNvSpPr txBox="1"/>
          <p:nvPr/>
        </p:nvSpPr>
        <p:spPr>
          <a:xfrm>
            <a:off x="575488" y="5470764"/>
            <a:ext cx="39437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>
                <a:solidFill>
                  <a:srgbClr val="5D0FF1"/>
                </a:solidFill>
              </a:rPr>
              <a:t>INFO E CONTATTI: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FA9CA40-F05D-FEDA-D6B1-C0E79A678A07}"/>
              </a:ext>
            </a:extLst>
          </p:cNvPr>
          <p:cNvSpPr txBox="1"/>
          <p:nvPr/>
        </p:nvSpPr>
        <p:spPr>
          <a:xfrm>
            <a:off x="575488" y="6138487"/>
            <a:ext cx="11224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b="0" i="0" strike="noStrike" dirty="0">
                <a:effectLst/>
              </a:rPr>
              <a:t>Mail: </a:t>
            </a:r>
            <a:r>
              <a:rPr lang="it-IT" sz="2800" b="0" i="0" strike="noStrike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antiviolenza@atenei</a:t>
            </a:r>
            <a:r>
              <a:rPr lang="it-IT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pisa.it</a:t>
            </a:r>
            <a:r>
              <a:rPr lang="it-IT" sz="2800" dirty="0"/>
              <a:t>                 Tel: 050.2215104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A15B519B-0716-89C2-2941-51993B8D12A8}"/>
              </a:ext>
            </a:extLst>
          </p:cNvPr>
          <p:cNvSpPr/>
          <p:nvPr/>
        </p:nvSpPr>
        <p:spPr>
          <a:xfrm>
            <a:off x="6291946" y="2407840"/>
            <a:ext cx="4956625" cy="2462621"/>
          </a:xfrm>
          <a:prstGeom prst="rect">
            <a:avLst/>
          </a:prstGeom>
          <a:solidFill>
            <a:srgbClr val="C6C5E3"/>
          </a:solidFill>
          <a:ln>
            <a:solidFill>
              <a:srgbClr val="C6C5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6125937-4CE7-82AB-C082-5A271FC7F07C}"/>
              </a:ext>
            </a:extLst>
          </p:cNvPr>
          <p:cNvSpPr txBox="1"/>
          <p:nvPr/>
        </p:nvSpPr>
        <p:spPr>
          <a:xfrm>
            <a:off x="6521487" y="2685230"/>
            <a:ext cx="45129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/>
              <a:t>I colloqui su appuntamento</a:t>
            </a:r>
          </a:p>
          <a:p>
            <a:r>
              <a:rPr lang="it-IT" sz="3000" b="1" dirty="0"/>
              <a:t>si svolgono in presenza il MARTEDI dalle 10:00 alle 13:00 oppure anche on line</a:t>
            </a:r>
          </a:p>
        </p:txBody>
      </p:sp>
    </p:spTree>
    <p:extLst>
      <p:ext uri="{BB962C8B-B14F-4D97-AF65-F5344CB8AC3E}">
        <p14:creationId xmlns:p14="http://schemas.microsoft.com/office/powerpoint/2010/main" val="373992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E1CEA347-7E15-9617-4B0A-E6A197B28B1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470DEA5-BE2C-72F0-71C6-E94DF3EF4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186" y="403944"/>
            <a:ext cx="10925628" cy="605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66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1CC83C29-9737-72A2-E78E-8565F6919E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A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047FD7-5332-0C7D-327B-C70308D2D623}"/>
              </a:ext>
            </a:extLst>
          </p:cNvPr>
          <p:cNvSpPr txBox="1"/>
          <p:nvPr/>
        </p:nvSpPr>
        <p:spPr>
          <a:xfrm>
            <a:off x="729161" y="461422"/>
            <a:ext cx="6838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>
                <a:solidFill>
                  <a:srgbClr val="5D0FF1"/>
                </a:solidFill>
              </a:rPr>
              <a:t>QUALI SONO LE SUA ATTIVITA’?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1EE2672-7816-9AAA-3B69-7FC73FB8AF3D}"/>
              </a:ext>
            </a:extLst>
          </p:cNvPr>
          <p:cNvSpPr txBox="1"/>
          <p:nvPr/>
        </p:nvSpPr>
        <p:spPr>
          <a:xfrm>
            <a:off x="729161" y="1291771"/>
            <a:ext cx="112015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>
                <a:effectLst/>
              </a:rPr>
              <a:t>acquisire testimonianze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>
                <a:effectLst/>
              </a:rPr>
              <a:t>accedere a eventuali atti amministrativi inerenti il caso in esame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>
                <a:effectLst/>
              </a:rPr>
              <a:t>proporre incontri a fini conciliativi e di mediazione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>
                <a:effectLst/>
              </a:rPr>
              <a:t>suggerire azioni utili ad assicurare un ambiente di lavoro rispettoso della libertà, eguaglianza e </a:t>
            </a:r>
            <a:r>
              <a:rPr lang="it-IT" sz="2800" dirty="0" err="1">
                <a:effectLst/>
              </a:rPr>
              <a:t>dignita</a:t>
            </a:r>
            <a:r>
              <a:rPr lang="it-IT" sz="2800" dirty="0">
                <a:effectLst/>
              </a:rPr>
              <a:t>̀ delle persone coinvolte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84C32AC-69F0-AF96-35DB-B5A8686D8999}"/>
              </a:ext>
            </a:extLst>
          </p:cNvPr>
          <p:cNvSpPr txBox="1"/>
          <p:nvPr/>
        </p:nvSpPr>
        <p:spPr>
          <a:xfrm>
            <a:off x="729161" y="3846715"/>
            <a:ext cx="1070809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b="1" dirty="0">
                <a:effectLst/>
              </a:rPr>
              <a:t>LA CONSIGLIERA RICEVE SU </a:t>
            </a:r>
            <a:r>
              <a:rPr lang="it-IT" sz="3000" b="1" dirty="0">
                <a:solidFill>
                  <a:srgbClr val="5D0FF1"/>
                </a:solidFill>
                <a:effectLst/>
              </a:rPr>
              <a:t>APPUNTAMENTO</a:t>
            </a:r>
            <a:r>
              <a:rPr lang="it-IT" sz="3000" b="1" dirty="0">
                <a:effectLst/>
              </a:rPr>
              <a:t>, IN CONDIZIONI TALI DA GARANTIRE IL PIENO RISPETTO DELLA </a:t>
            </a:r>
            <a:r>
              <a:rPr lang="it-IT" sz="3000" b="1" dirty="0">
                <a:solidFill>
                  <a:srgbClr val="5D0FF1"/>
                </a:solidFill>
                <a:effectLst/>
              </a:rPr>
              <a:t>RISERVATEZZA</a:t>
            </a:r>
            <a:r>
              <a:rPr lang="it-IT" sz="3000" b="1" dirty="0">
                <a:effectLst/>
              </a:rPr>
              <a:t>. </a:t>
            </a:r>
          </a:p>
          <a:p>
            <a:endParaRPr lang="it-IT" sz="3000" dirty="0"/>
          </a:p>
          <a:p>
            <a:r>
              <a:rPr lang="it-IT" sz="3000" b="1" dirty="0">
                <a:effectLst/>
              </a:rPr>
              <a:t>PUÒ ESSERE CONTATTATA ALLA MAIL: </a:t>
            </a:r>
            <a:endParaRPr lang="it-IT" sz="3000" dirty="0"/>
          </a:p>
          <a:p>
            <a:r>
              <a:rPr lang="it-IT" sz="3000" b="1" dirty="0">
                <a:solidFill>
                  <a:srgbClr val="5D0FF1"/>
                </a:solidFill>
                <a:effectLst/>
              </a:rPr>
              <a:t>CONSIGLIERAFIDUCIAUNIPI@GMAIL.COM </a:t>
            </a:r>
            <a:endParaRPr lang="it-IT" sz="3000" dirty="0">
              <a:solidFill>
                <a:srgbClr val="5D0FF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2176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E9916B7A367EA488367D412A8E6338D" ma:contentTypeVersion="13" ma:contentTypeDescription="Creare un nuovo documento." ma:contentTypeScope="" ma:versionID="cb5b8fda1d62e7cb03f6a9c8c1a93048">
  <xsd:schema xmlns:xsd="http://www.w3.org/2001/XMLSchema" xmlns:xs="http://www.w3.org/2001/XMLSchema" xmlns:p="http://schemas.microsoft.com/office/2006/metadata/properties" xmlns:ns2="7374c4e0-3764-4272-9355-c18538f8d0bc" xmlns:ns3="35834da7-db9f-43b6-8a79-35cee25a9c0f" targetNamespace="http://schemas.microsoft.com/office/2006/metadata/properties" ma:root="true" ma:fieldsID="2e4bcdcb0ae62390d67ecb179787b979" ns2:_="" ns3:_="">
    <xsd:import namespace="7374c4e0-3764-4272-9355-c18538f8d0bc"/>
    <xsd:import namespace="35834da7-db9f-43b6-8a79-35cee25a9c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74c4e0-3764-4272-9355-c18538f8d0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Tag immagine" ma:readOnly="false" ma:fieldId="{5cf76f15-5ced-4ddc-b409-7134ff3c332f}" ma:taxonomyMulti="true" ma:sspId="4916a575-a2c4-47fb-bb3c-b06084ed58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834da7-db9f-43b6-8a79-35cee25a9c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df94549-af83-4182-bacb-3832d28af7f1}" ma:internalName="TaxCatchAll" ma:showField="CatchAllData" ma:web="35834da7-db9f-43b6-8a79-35cee25a9c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74c4e0-3764-4272-9355-c18538f8d0bc">
      <Terms xmlns="http://schemas.microsoft.com/office/infopath/2007/PartnerControls"/>
    </lcf76f155ced4ddcb4097134ff3c332f>
    <TaxCatchAll xmlns="35834da7-db9f-43b6-8a79-35cee25a9c0f" xsi:nil="true"/>
  </documentManagement>
</p:properties>
</file>

<file path=customXml/itemProps1.xml><?xml version="1.0" encoding="utf-8"?>
<ds:datastoreItem xmlns:ds="http://schemas.openxmlformats.org/officeDocument/2006/customXml" ds:itemID="{E2F14191-00D4-47D0-8364-26C48F95AECE}"/>
</file>

<file path=customXml/itemProps2.xml><?xml version="1.0" encoding="utf-8"?>
<ds:datastoreItem xmlns:ds="http://schemas.openxmlformats.org/officeDocument/2006/customXml" ds:itemID="{371E4503-0632-4DE2-A4EA-30647F29151E}"/>
</file>

<file path=customXml/itemProps3.xml><?xml version="1.0" encoding="utf-8"?>
<ds:datastoreItem xmlns:ds="http://schemas.openxmlformats.org/officeDocument/2006/customXml" ds:itemID="{3AD10D93-C65E-41C7-A81B-166CCB4F3767}"/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277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1</cp:revision>
  <dcterms:created xsi:type="dcterms:W3CDTF">2023-02-16T08:18:06Z</dcterms:created>
  <dcterms:modified xsi:type="dcterms:W3CDTF">2023-02-16T09:30:38Z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0x010100AE9916B7A367EA488367D412A8E6338D</vt:lpwstr>
  </property>
</Properties>
</file>