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86" r:id="rId7"/>
    <p:sldId id="258" r:id="rId8"/>
    <p:sldId id="287" r:id="rId9"/>
    <p:sldId id="288" r:id="rId10"/>
    <p:sldId id="289" r:id="rId11"/>
    <p:sldId id="290" r:id="rId12"/>
    <p:sldId id="269" r:id="rId13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4" autoAdjust="0"/>
    <p:restoredTop sz="94660"/>
  </p:normalViewPr>
  <p:slideViewPr>
    <p:cSldViewPr snapToGrid="0">
      <p:cViewPr varScale="1">
        <p:scale>
          <a:sx n="92" d="100"/>
          <a:sy n="92" d="100"/>
        </p:scale>
        <p:origin x="78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8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6903231-3883-4BD0-9EDD-6391B2039C9D}" type="datetime1">
              <a:rPr lang="it-IT" smtClean="0"/>
              <a:t>15/05/2023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831430A-4AA4-45C8-AC23-CD6B61C41A4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5BB936C-8E2D-4FC8-B20E-2CBF0A9FFB22}" type="datetime1">
              <a:rPr lang="it-IT" noProof="0" smtClean="0"/>
              <a:t>15/05/2023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734D747-9380-41EE-9946-EC9EC0CA5D1E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93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8092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578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372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396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52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294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186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tango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igura a mano libera: Forma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16" name="Figura a mano libera: Forma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17" name="Triangolo rettangolo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18" name="Triangolo rettangolo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19" name="Triangolo rettangolo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20" name="Figura a mano libera: Forma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</p:grpSp>
        <p:sp>
          <p:nvSpPr>
            <p:cNvPr id="9" name="Figura a mano libera: Forma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11" name="Figura a mano libera: Forma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grpSp>
          <p:nvGrpSpPr>
            <p:cNvPr id="12" name="Gruppo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igura a mano libera: Forma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  <p:sp>
            <p:nvSpPr>
              <p:cNvPr id="14" name="Figura a mano libera: Forma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noProof="0"/>
              </a:p>
            </p:txBody>
          </p:sp>
        </p:grp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it-IT" noProof="0" smtClean="0"/>
              <a:t>Fare clic per modificare lo stile del sottotitolo dello schema</a:t>
            </a:r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ia 5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0" name="Segnaposto immagine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1" name="Segnaposto immagine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2" name="Segnaposto immagine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3" name="Segnaposto immagine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4" name="Segnaposto immagine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6" name="Segnaposto tes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27" name="Segnaposto testo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28" name="Segnaposto testo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29" name="Segnaposto testo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30" name="Segnaposto testo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+ sezion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6" name="Segnaposto tes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3" name="Segnaposto immagine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36" name="Segnaposto testo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37" name="Segnaposto testo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+ tes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6" name="Segnaposto tes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3" name="Segnaposto immagine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0" name="Segnaposto immagine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21" name="Segnaposto testo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43366" y="1444649"/>
            <a:ext cx="3365063" cy="4579079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1" name="Segnaposto testo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43366" y="1444649"/>
            <a:ext cx="3365063" cy="4579079"/>
          </a:xfrm>
        </p:spPr>
        <p:txBody>
          <a:bodyPr rtlCol="0"/>
          <a:lstStyle>
            <a:lvl1pPr marL="0" indent="0" rtl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 dirty="0"/>
              <a:t>Modifica gli stili del testo dello schema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4290" y="1444649"/>
            <a:ext cx="7694310" cy="4579079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tangolo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9" name="Figura a mano libera: Forma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0" name="Figura a mano libera: Forma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1" name="Figura a mano libera: Forma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2" name="Figura a mano libera: Forma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igura a mano libera: Forma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26" name="Figura a mano libera: Forma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30" name="Figura a mano libera: Forma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1" name="Segnaposto numero diapositiva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tango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Triangolo rettangolo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8" name="Triangolo rettangolo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9" name="Triangolo rettangolo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it-IT" noProof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tango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it-IT" noProof="0"/>
              <a:t>Grazie</a:t>
            </a:r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32" name="Figura a mano libera: Forma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Figura a mano libera: Forma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3" name="Figura a mano libera: Forma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4" name="Figura a mano libera: Forma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8" name="Figura a mano libera: Forma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21" name="Figura a mano libera: Forma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22" name="Segnaposto numero diapositiva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3" name="Titolo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sezione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29" name="Figura a mano libera: Forma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 sezione 01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it-IT" noProof="0" smtClean="0"/>
              <a:t>Modifica gli stili del testo dello schema</a:t>
            </a:r>
          </a:p>
        </p:txBody>
      </p:sp>
      <p:sp>
        <p:nvSpPr>
          <p:cNvPr id="35" name="Segnaposto numero diapositiva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8" name="Titolo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 rtl="0"/>
            <a:r>
              <a:rPr lang="it-IT" sz="18400" noProof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"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Citazione</a:t>
            </a:r>
          </a:p>
        </p:txBody>
      </p:sp>
      <p:sp>
        <p:nvSpPr>
          <p:cNvPr id="19" name="Segnaposto numero diapositiva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+ tes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3" name="Segnaposto testo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it-IT" noProof="0" smtClean="0"/>
              <a:t>Modifica gli stili del testo dello schema</a:t>
            </a:r>
          </a:p>
          <a:p>
            <a:pPr lvl="1" rtl="0"/>
            <a:r>
              <a:rPr lang="it-IT" noProof="0" smtClean="0"/>
              <a:t>Secondo livello</a:t>
            </a:r>
          </a:p>
          <a:p>
            <a:pPr lvl="2" rtl="0"/>
            <a:r>
              <a:rPr lang="it-IT" noProof="0" smtClean="0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0" name="Segnaposto contenuto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3365" y="1825625"/>
            <a:ext cx="11215235" cy="435133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5" name="Segnaposto testo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44500" y="1681163"/>
            <a:ext cx="5157787" cy="823912"/>
          </a:xfrm>
        </p:spPr>
        <p:txBody>
          <a:bodyPr rtlCol="0"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6" name="Segnaposto testo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500812" y="1681163"/>
            <a:ext cx="5157788" cy="823912"/>
          </a:xfrm>
        </p:spPr>
        <p:txBody>
          <a:bodyPr rtlCol="0"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27" name="Segnaposto contenuto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4500" y="2505075"/>
            <a:ext cx="5157787" cy="3684588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28" name="Segnaposto contenuto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75412" y="2505075"/>
            <a:ext cx="5183188" cy="3684588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ttangolo: Angolo singolo ritagliato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it-IT" noProof="0"/>
            </a:p>
          </p:txBody>
        </p:sp>
        <p:sp>
          <p:nvSpPr>
            <p:cNvPr id="3" name="Rettangolo: Angolo singolo ritagliato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0" name="Segnaposto contenuto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43365" y="1517715"/>
            <a:ext cx="5184437" cy="4659248"/>
          </a:xfrm>
        </p:spPr>
        <p:txBody>
          <a:bodyPr rtlCol="0"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21" name="Segnaposto contenuto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74163" y="1517715"/>
            <a:ext cx="5184437" cy="4659248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263D6C4-4840-40CC-AC84-17E24B3B7BDE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7" name="Figura a mano libera: Forma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8" name="Figura a mano libera: Forma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9" name="Figura a mano libera: Forma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Figura a mano libera: Forma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it-IT" noProof="0">
                <a:latin typeface="+mj-lt"/>
              </a:rPr>
              <a:t>Fare clic per modificare lo stile del titolo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igura a mano libera: Forma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4" name="Figura a mano libera: Forma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ttangolo: Angolo singolo ritagliato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it-IT" noProof="0"/>
            </a:p>
          </p:txBody>
        </p:sp>
        <p:sp>
          <p:nvSpPr>
            <p:cNvPr id="17" name="Rettangolo: Angolo singolo ritagliato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18" name="Figura a mano libera: Forma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9" name="Segnaposto numero diapositiva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 rtlCol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C263D6C4-4840-40CC-AC84-17E24B3B7BDE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4" r:id="rId7"/>
    <p:sldLayoutId id="2147483665" r:id="rId8"/>
    <p:sldLayoutId id="2147483673" r:id="rId9"/>
    <p:sldLayoutId id="2147483662" r:id="rId10"/>
    <p:sldLayoutId id="2147483663" r:id="rId11"/>
    <p:sldLayoutId id="2147483664" r:id="rId12"/>
    <p:sldLayoutId id="2147483675" r:id="rId13"/>
    <p:sldLayoutId id="2147483676" r:id="rId14"/>
    <p:sldLayoutId id="2147483672" r:id="rId15"/>
    <p:sldLayoutId id="2147483667" r:id="rId16"/>
    <p:sldLayoutId id="2147483668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759" y="-939451"/>
            <a:ext cx="10997851" cy="5799550"/>
          </a:xfrm>
        </p:spPr>
        <p:txBody>
          <a:bodyPr rtlCol="0"/>
          <a:lstStyle/>
          <a:p>
            <a:pPr algn="ctr" rtl="0"/>
            <a:r>
              <a:rPr lang="it-IT" sz="6000" i="1" dirty="0" smtClean="0">
                <a:solidFill>
                  <a:schemeClr val="bg1"/>
                </a:solidFill>
              </a:rPr>
              <a:t>Pillole Amministrative:</a:t>
            </a:r>
            <a:br>
              <a:rPr lang="it-IT" sz="6000" i="1" dirty="0" smtClean="0">
                <a:solidFill>
                  <a:schemeClr val="bg1"/>
                </a:solidFill>
              </a:rPr>
            </a:br>
            <a:r>
              <a:rPr lang="it-IT" sz="6000" i="1" dirty="0" smtClean="0">
                <a:solidFill>
                  <a:schemeClr val="bg1"/>
                </a:solidFill>
              </a:rPr>
              <a:t/>
            </a:r>
            <a:br>
              <a:rPr lang="it-IT" sz="6000" i="1" dirty="0" smtClean="0">
                <a:solidFill>
                  <a:schemeClr val="bg1"/>
                </a:solidFill>
              </a:rPr>
            </a:br>
            <a:r>
              <a:rPr lang="it-IT" sz="6000" i="1" dirty="0" smtClean="0">
                <a:solidFill>
                  <a:schemeClr val="bg1"/>
                </a:solidFill>
              </a:rPr>
              <a:t>ISCRIZIONI </a:t>
            </a:r>
            <a:r>
              <a:rPr lang="it-IT" sz="6000" i="1" dirty="0" smtClean="0">
                <a:solidFill>
                  <a:schemeClr val="bg1"/>
                </a:solidFill>
              </a:rPr>
              <a:t>A CONVEGNI E PAGAMENTO </a:t>
            </a:r>
            <a:br>
              <a:rPr lang="it-IT" sz="6000" i="1" dirty="0" smtClean="0">
                <a:solidFill>
                  <a:schemeClr val="bg1"/>
                </a:solidFill>
              </a:rPr>
            </a:br>
            <a:r>
              <a:rPr lang="it-IT" sz="6000" i="1" smtClean="0">
                <a:solidFill>
                  <a:schemeClr val="bg1"/>
                </a:solidFill>
              </a:rPr>
              <a:t>QUOTA </a:t>
            </a:r>
            <a:r>
              <a:rPr lang="it-IT" sz="6000" i="1" smtClean="0">
                <a:solidFill>
                  <a:schemeClr val="bg1"/>
                </a:solidFill>
              </a:rPr>
              <a:t>ITALIANA E ESTERA</a:t>
            </a:r>
            <a:endParaRPr lang="it-IT" sz="6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08" y="1152395"/>
            <a:ext cx="8901746" cy="5162680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it-IT" sz="3600" dirty="0" smtClean="0"/>
              <a:t>LE PRATICHE DI ISCRIZIONE A CONVEGNI</a:t>
            </a:r>
            <a:br>
              <a:rPr lang="it-IT" sz="3600" dirty="0" smtClean="0"/>
            </a:br>
            <a:r>
              <a:rPr lang="it-IT" sz="3600" dirty="0" smtClean="0"/>
              <a:t>DEVONO ESSERE GESTITE </a:t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4900" i="1" u="sng" dirty="0" smtClean="0"/>
              <a:t>ESCLUSIVAMENTE</a:t>
            </a:r>
            <a:r>
              <a:rPr lang="it-IT" sz="4900" i="1" dirty="0" smtClean="0"/>
              <a:t/>
            </a:r>
            <a:br>
              <a:rPr lang="it-IT" sz="4900" i="1" dirty="0" smtClean="0"/>
            </a:b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3600" dirty="0" smtClean="0"/>
              <a:t>DALL’UFFICIO ACQUISTI </a:t>
            </a:r>
            <a:br>
              <a:rPr lang="it-IT" sz="3600" dirty="0" smtClean="0"/>
            </a:b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 smtClean="0"/>
              <a:t>SONO SPESE DEL DIPARTIMENTO E NON DEL SOGGETTO PARTECIPANTE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-588722"/>
            <a:ext cx="7781544" cy="6438377"/>
          </a:xfrm>
        </p:spPr>
        <p:txBody>
          <a:bodyPr rtlCol="0">
            <a:normAutofit/>
          </a:bodyPr>
          <a:lstStyle/>
          <a:p>
            <a:pPr algn="ctr" rtl="0"/>
            <a:r>
              <a:rPr lang="it-IT" sz="2800" dirty="0" smtClean="0"/>
              <a:t>LE RICHIESTE DEVONO ESSERE PRESENTATE TEMPESTIVAMENTE</a:t>
            </a: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 </a:t>
            </a:r>
            <a:r>
              <a:rPr lang="it-IT" sz="4800" i="1" u="sng" dirty="0" smtClean="0"/>
              <a:t>ALMENO 20 GIORNI</a:t>
            </a:r>
            <a:r>
              <a:rPr lang="it-IT" sz="3600" i="1" dirty="0" smtClean="0"/>
              <a:t/>
            </a:r>
            <a:br>
              <a:rPr lang="it-IT" sz="3600" i="1" dirty="0" smtClean="0"/>
            </a:br>
            <a:r>
              <a:rPr lang="it-IT" sz="3600" i="1" dirty="0" smtClean="0"/>
              <a:t/>
            </a:r>
            <a:br>
              <a:rPr lang="it-IT" sz="3600" i="1" dirty="0" smtClean="0"/>
            </a:br>
            <a:r>
              <a:rPr lang="it-IT" sz="2800" dirty="0" smtClean="0"/>
              <a:t>PRIMA</a:t>
            </a:r>
            <a:r>
              <a:rPr lang="it-IT" sz="2800" i="1" dirty="0" smtClean="0"/>
              <a:t> </a:t>
            </a:r>
            <a:r>
              <a:rPr lang="it-IT" sz="2800" dirty="0" smtClean="0"/>
              <a:t>DELLA SCADENZA DELL’ISCRIZIONE</a:t>
            </a:r>
            <a:br>
              <a:rPr lang="it-IT" sz="2800" dirty="0" smtClean="0"/>
            </a:br>
            <a:r>
              <a:rPr lang="it-IT" sz="2800" dirty="0"/>
              <a:t/>
            </a:r>
            <a:br>
              <a:rPr lang="it-IT" sz="2800" dirty="0"/>
            </a:br>
            <a:r>
              <a:rPr lang="it-IT" sz="1800" dirty="0" smtClean="0"/>
              <a:t>Le iscrizioni estere prevedono un controllo dell’Ufficio Fiscale di Ateneo che richiede diversi giorni prima dell’autorizzazione a procedere al pagamento.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914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03726" cy="365792"/>
          </a:xfrm>
          <a:prstGeom prst="rect">
            <a:avLst/>
          </a:prstGeom>
        </p:spPr>
      </p:pic>
      <p:sp>
        <p:nvSpPr>
          <p:cNvPr id="7" name="Titolo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 dirty="0"/>
              <a:t>ISCRIZIONE A CONVEGNI CHE SI SVOLGONO IN ITALIA: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625385"/>
            <a:ext cx="8085725" cy="4938253"/>
          </a:xfrm>
        </p:spPr>
        <p:txBody>
          <a:bodyPr rtlCol="0"/>
          <a:lstStyle/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342900" indent="-342900">
              <a:buFont typeface="+mj-lt"/>
              <a:buAutoNum type="arabicParenR"/>
            </a:pPr>
            <a:r>
              <a:rPr lang="it-IT" dirty="0" smtClean="0"/>
              <a:t>PRESENTARE RICHIESTA DI MISSIONE TRAMITE APPOSITA PIATTAFORMA </a:t>
            </a:r>
            <a:r>
              <a:rPr lang="it-IT" b="1" u="sng" dirty="0"/>
              <a:t>https://</a:t>
            </a:r>
            <a:r>
              <a:rPr lang="it-IT" b="1" u="sng" dirty="0" smtClean="0"/>
              <a:t>start.unipi.it/missioni-fuori-sede</a:t>
            </a:r>
          </a:p>
          <a:p>
            <a:pPr marL="0" indent="0">
              <a:buNone/>
            </a:pPr>
            <a:endParaRPr lang="it-IT" b="1" u="sng" dirty="0" smtClean="0"/>
          </a:p>
          <a:p>
            <a:pPr marL="342900" indent="-342900">
              <a:buFont typeface="+mj-lt"/>
              <a:buAutoNum type="arabicParenR"/>
            </a:pPr>
            <a:r>
              <a:rPr lang="it-IT" dirty="0" smtClean="0"/>
              <a:t>INVIARE ALL’INDIRIZZO </a:t>
            </a:r>
            <a:r>
              <a:rPr lang="it-IT" u="sng" dirty="0" smtClean="0"/>
              <a:t>acquisti@vet.unipi.it  </a:t>
            </a:r>
            <a:r>
              <a:rPr lang="it-IT" u="sng" dirty="0" smtClean="0"/>
              <a:t>:</a:t>
            </a:r>
            <a:endParaRPr lang="it-IT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smtClean="0"/>
              <a:t>Copia della richiesta di missione;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smtClean="0"/>
              <a:t>Link  della pagina del convegno</a:t>
            </a:r>
            <a:r>
              <a:rPr lang="it-IT" sz="1600" dirty="0"/>
              <a:t>; </a:t>
            </a:r>
            <a:endParaRPr lang="it-IT" sz="16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smtClean="0"/>
              <a:t>Copia </a:t>
            </a:r>
            <a:r>
              <a:rPr lang="it-IT" sz="1600" dirty="0"/>
              <a:t>del programma del convegno.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smtClean="0"/>
              <a:t>Data di scadenza dell’iscrizione;</a:t>
            </a:r>
            <a:endParaRPr lang="it-IT" sz="16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smtClean="0"/>
              <a:t>Richiesta di Acquisto </a:t>
            </a:r>
            <a:r>
              <a:rPr lang="it-IT" sz="1600" dirty="0" smtClean="0"/>
              <a:t>debitamente compilata con l’aggiunta dei </a:t>
            </a:r>
            <a:r>
              <a:rPr lang="it-IT" sz="1600" dirty="0" smtClean="0"/>
              <a:t>dati </a:t>
            </a:r>
            <a:r>
              <a:rPr lang="it-IT" sz="1600" dirty="0" smtClean="0"/>
              <a:t>personali, dell’inquadramento e della quota da pagare con eventuali spese aggiuntive (es. cena sociale</a:t>
            </a:r>
            <a:r>
              <a:rPr lang="it-IT" sz="1600" dirty="0" smtClean="0"/>
              <a:t>) e firmata dal partecipante e dal responsabile del Progetto da utilizzare per il pagamento;</a:t>
            </a:r>
            <a:endParaRPr lang="it-IT" sz="1600" dirty="0" smtClean="0"/>
          </a:p>
          <a:p>
            <a:pPr marL="457200" lvl="1" indent="0">
              <a:buNone/>
            </a:pPr>
            <a:r>
              <a:rPr lang="it-IT" sz="1600" dirty="0"/>
              <a:t>	</a:t>
            </a:r>
            <a:r>
              <a:rPr lang="it-IT" sz="1600" dirty="0" smtClean="0"/>
              <a:t>	</a:t>
            </a:r>
            <a:endParaRPr lang="it-IT" sz="1600" dirty="0"/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	</a:t>
            </a:r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342900" indent="-342900" rtl="0">
              <a:buFont typeface="+mj-lt"/>
              <a:buAutoNum type="arabicParenR"/>
            </a:pPr>
            <a:r>
              <a:rPr lang="it-IT" dirty="0" err="1" smtClean="0"/>
              <a:t>Pellentesque</a:t>
            </a:r>
            <a:r>
              <a:rPr lang="it-IT" dirty="0" smtClean="0"/>
              <a:t> </a:t>
            </a:r>
            <a:r>
              <a:rPr lang="it-IT" dirty="0" err="1"/>
              <a:t>habitant</a:t>
            </a:r>
            <a:r>
              <a:rPr lang="it-IT" dirty="0"/>
              <a:t> morbi </a:t>
            </a:r>
            <a:r>
              <a:rPr lang="it-IT" dirty="0" err="1"/>
              <a:t>tristique</a:t>
            </a:r>
            <a:r>
              <a:rPr lang="it-IT" dirty="0"/>
              <a:t> </a:t>
            </a:r>
            <a:r>
              <a:rPr lang="it-IT" dirty="0" err="1"/>
              <a:t>senectus</a:t>
            </a:r>
            <a:r>
              <a:rPr lang="it-IT" dirty="0"/>
              <a:t> et </a:t>
            </a:r>
            <a:r>
              <a:rPr lang="it-IT" dirty="0" err="1"/>
              <a:t>netus</a:t>
            </a:r>
            <a:r>
              <a:rPr lang="it-IT" dirty="0"/>
              <a:t> et </a:t>
            </a:r>
            <a:r>
              <a:rPr lang="it-IT" dirty="0" err="1"/>
              <a:t>malesuada</a:t>
            </a:r>
            <a:r>
              <a:rPr lang="it-IT" dirty="0"/>
              <a:t> </a:t>
            </a:r>
            <a:r>
              <a:rPr lang="it-IT" dirty="0" err="1"/>
              <a:t>fames</a:t>
            </a:r>
            <a:r>
              <a:rPr lang="it-IT" dirty="0"/>
              <a:t> </a:t>
            </a:r>
            <a:r>
              <a:rPr lang="it-IT" dirty="0" err="1"/>
              <a:t>ac</a:t>
            </a:r>
            <a:r>
              <a:rPr lang="it-IT" dirty="0"/>
              <a:t> </a:t>
            </a:r>
            <a:r>
              <a:rPr lang="it-IT" dirty="0" err="1"/>
              <a:t>turpis</a:t>
            </a:r>
            <a:r>
              <a:rPr lang="it-IT" dirty="0"/>
              <a:t> </a:t>
            </a:r>
            <a:r>
              <a:rPr lang="it-IT" dirty="0" err="1"/>
              <a:t>egestas</a:t>
            </a:r>
            <a:r>
              <a:rPr lang="it-IT" dirty="0"/>
              <a:t>. </a:t>
            </a:r>
            <a:r>
              <a:rPr lang="it-IT" dirty="0" err="1"/>
              <a:t>Proin</a:t>
            </a:r>
            <a:r>
              <a:rPr lang="it-IT" dirty="0"/>
              <a:t> </a:t>
            </a:r>
            <a:r>
              <a:rPr lang="it-IT" dirty="0" err="1"/>
              <a:t>pharetra</a:t>
            </a:r>
            <a:r>
              <a:rPr lang="it-IT" dirty="0"/>
              <a:t> </a:t>
            </a:r>
            <a:r>
              <a:rPr lang="it-IT" dirty="0" err="1"/>
              <a:t>nonummy</a:t>
            </a:r>
            <a:r>
              <a:rPr lang="it-IT" dirty="0"/>
              <a:t> </a:t>
            </a:r>
            <a:r>
              <a:rPr lang="it-IT" dirty="0" err="1"/>
              <a:t>pede</a:t>
            </a:r>
            <a:r>
              <a:rPr lang="it-IT" dirty="0"/>
              <a:t>. </a:t>
            </a:r>
            <a:r>
              <a:rPr lang="it-IT" dirty="0" err="1"/>
              <a:t>Mauris</a:t>
            </a:r>
            <a:r>
              <a:rPr lang="it-IT" dirty="0"/>
              <a:t> et orci.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03726" cy="365792"/>
          </a:xfrm>
          <a:prstGeom prst="rect">
            <a:avLst/>
          </a:prstGeom>
        </p:spPr>
      </p:pic>
      <p:sp>
        <p:nvSpPr>
          <p:cNvPr id="7" name="Titolo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 dirty="0"/>
              <a:t>ISCRIZIONE A CONVEGNI CHE SI SVOLGONO </a:t>
            </a:r>
            <a:r>
              <a:rPr lang="it-IT" dirty="0" smtClean="0"/>
              <a:t>ALL’ESTERO:</a:t>
            </a:r>
            <a:endParaRPr lang="it-IT" dirty="0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751562"/>
            <a:ext cx="8085725" cy="5799551"/>
          </a:xfrm>
        </p:spPr>
        <p:txBody>
          <a:bodyPr rtlCol="0"/>
          <a:lstStyle/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342900" indent="-342900">
              <a:buFont typeface="+mj-lt"/>
              <a:buAutoNum type="arabicParenR"/>
            </a:pPr>
            <a:r>
              <a:rPr lang="it-IT" dirty="0" smtClean="0"/>
              <a:t>PRESENTARE RICHIESTA DI MISSIONE TRAMITE APPOSITA PIATTAFORMA </a:t>
            </a:r>
            <a:r>
              <a:rPr lang="it-IT" b="1" u="sng" dirty="0"/>
              <a:t>https://</a:t>
            </a:r>
            <a:r>
              <a:rPr lang="it-IT" b="1" u="sng" dirty="0" smtClean="0"/>
              <a:t>start.unipi.it/missioni-fuori-sede</a:t>
            </a:r>
          </a:p>
          <a:p>
            <a:pPr marL="342900" indent="-342900">
              <a:buFont typeface="+mj-lt"/>
              <a:buAutoNum type="arabicParenR"/>
            </a:pPr>
            <a:r>
              <a:rPr lang="it-IT" dirty="0" smtClean="0"/>
              <a:t>INVIARE ALL’INDIRIZZO </a:t>
            </a:r>
            <a:r>
              <a:rPr lang="it-IT" u="sng" dirty="0" smtClean="0"/>
              <a:t>acquisti@vet.unipi.it  </a:t>
            </a:r>
            <a:r>
              <a:rPr lang="it-IT" dirty="0" smtClean="0"/>
              <a:t>:</a:t>
            </a:r>
            <a:endParaRPr lang="it-IT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/>
              <a:t>Copia della richiesta di missione;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/>
              <a:t>Link  della pagina del convegno;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/>
              <a:t>Copia del programma del convegno.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/>
              <a:t>Data di scadenza dell’iscrizione;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/>
              <a:t>Richiesta di Acquisto debitamente compilata con l’aggiunta dei dati personali, dell’inquadramento e della quota da pagare con eventuali spese aggiuntive (es. cena sociale) e firmata dal partecipante e dal responsabile del Progetto da utilizzare per il pagamento;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1600" dirty="0" err="1" smtClean="0"/>
              <a:t>Pre</a:t>
            </a:r>
            <a:r>
              <a:rPr lang="it-IT" sz="1600" dirty="0" smtClean="0"/>
              <a:t>-iscrizione </a:t>
            </a:r>
            <a:r>
              <a:rPr lang="it-IT" sz="1600" dirty="0" smtClean="0"/>
              <a:t>con il proprio nominativo ed i seguenti dati del dipartimento:</a:t>
            </a:r>
          </a:p>
          <a:p>
            <a:pPr marL="360000" lvl="1" indent="0">
              <a:buNone/>
            </a:pPr>
            <a:r>
              <a:rPr lang="it-IT" sz="1600" dirty="0"/>
              <a:t>	</a:t>
            </a:r>
            <a:r>
              <a:rPr lang="it-IT" i="1" dirty="0" smtClean="0"/>
              <a:t>DIPARTIMENTO DI SCIENZE VETERINARIE</a:t>
            </a:r>
          </a:p>
          <a:p>
            <a:pPr marL="360000" lvl="1" indent="0">
              <a:buNone/>
            </a:pPr>
            <a:r>
              <a:rPr lang="it-IT" i="1" dirty="0"/>
              <a:t>	</a:t>
            </a:r>
            <a:r>
              <a:rPr lang="it-IT" i="1" dirty="0" smtClean="0"/>
              <a:t>VIALE DELLE PIAGGE 2</a:t>
            </a:r>
          </a:p>
          <a:p>
            <a:pPr marL="360000" lvl="1" indent="0">
              <a:buNone/>
            </a:pPr>
            <a:r>
              <a:rPr lang="it-IT" i="1" dirty="0"/>
              <a:t>	</a:t>
            </a:r>
            <a:r>
              <a:rPr lang="it-IT" i="1" dirty="0" smtClean="0"/>
              <a:t>56124 PISA – ITALIA</a:t>
            </a:r>
          </a:p>
          <a:p>
            <a:pPr marL="360000" lvl="1" indent="0">
              <a:buNone/>
            </a:pPr>
            <a:r>
              <a:rPr lang="it-IT" i="1" dirty="0"/>
              <a:t>	</a:t>
            </a:r>
            <a:r>
              <a:rPr lang="it-IT" i="1" dirty="0" smtClean="0"/>
              <a:t>VAT IT00286820501</a:t>
            </a:r>
          </a:p>
          <a:p>
            <a:pPr marL="457200" lvl="1" indent="0">
              <a:buNone/>
            </a:pPr>
            <a:r>
              <a:rPr lang="it-IT" sz="1600" dirty="0"/>
              <a:t>	</a:t>
            </a:r>
            <a:endParaRPr lang="it-IT" sz="1600" dirty="0" smtClean="0"/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	</a:t>
            </a:r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342900" indent="-342900" rtl="0">
              <a:buFont typeface="+mj-lt"/>
              <a:buAutoNum type="arabicParenR"/>
            </a:pPr>
            <a:r>
              <a:rPr lang="it-IT" dirty="0" err="1" smtClean="0"/>
              <a:t>Pellentesque</a:t>
            </a:r>
            <a:r>
              <a:rPr lang="it-IT" dirty="0" smtClean="0"/>
              <a:t> </a:t>
            </a:r>
            <a:r>
              <a:rPr lang="it-IT" dirty="0" err="1"/>
              <a:t>habitant</a:t>
            </a:r>
            <a:r>
              <a:rPr lang="it-IT" dirty="0"/>
              <a:t> morbi </a:t>
            </a:r>
            <a:r>
              <a:rPr lang="it-IT" dirty="0" err="1"/>
              <a:t>tristique</a:t>
            </a:r>
            <a:r>
              <a:rPr lang="it-IT" dirty="0"/>
              <a:t> </a:t>
            </a:r>
            <a:r>
              <a:rPr lang="it-IT" dirty="0" err="1"/>
              <a:t>senectus</a:t>
            </a:r>
            <a:r>
              <a:rPr lang="it-IT" dirty="0"/>
              <a:t> et </a:t>
            </a:r>
            <a:r>
              <a:rPr lang="it-IT" dirty="0" err="1"/>
              <a:t>netus</a:t>
            </a:r>
            <a:r>
              <a:rPr lang="it-IT" dirty="0"/>
              <a:t> et </a:t>
            </a:r>
            <a:r>
              <a:rPr lang="it-IT" dirty="0" err="1"/>
              <a:t>malesuada</a:t>
            </a:r>
            <a:r>
              <a:rPr lang="it-IT" dirty="0"/>
              <a:t> </a:t>
            </a:r>
            <a:r>
              <a:rPr lang="it-IT" dirty="0" err="1"/>
              <a:t>fames</a:t>
            </a:r>
            <a:r>
              <a:rPr lang="it-IT" dirty="0"/>
              <a:t> </a:t>
            </a:r>
            <a:r>
              <a:rPr lang="it-IT" dirty="0" err="1"/>
              <a:t>ac</a:t>
            </a:r>
            <a:r>
              <a:rPr lang="it-IT" dirty="0"/>
              <a:t> </a:t>
            </a:r>
            <a:r>
              <a:rPr lang="it-IT" dirty="0" err="1"/>
              <a:t>turpis</a:t>
            </a:r>
            <a:r>
              <a:rPr lang="it-IT" dirty="0"/>
              <a:t> </a:t>
            </a:r>
            <a:r>
              <a:rPr lang="it-IT" dirty="0" err="1"/>
              <a:t>egestas</a:t>
            </a:r>
            <a:r>
              <a:rPr lang="it-IT" dirty="0"/>
              <a:t>. </a:t>
            </a:r>
            <a:r>
              <a:rPr lang="it-IT" dirty="0" err="1"/>
              <a:t>Proin</a:t>
            </a:r>
            <a:r>
              <a:rPr lang="it-IT" dirty="0"/>
              <a:t> </a:t>
            </a:r>
            <a:r>
              <a:rPr lang="it-IT" dirty="0" err="1"/>
              <a:t>pharetra</a:t>
            </a:r>
            <a:r>
              <a:rPr lang="it-IT" dirty="0"/>
              <a:t> </a:t>
            </a:r>
            <a:r>
              <a:rPr lang="it-IT" dirty="0" err="1"/>
              <a:t>nonummy</a:t>
            </a:r>
            <a:r>
              <a:rPr lang="it-IT" dirty="0"/>
              <a:t> </a:t>
            </a:r>
            <a:r>
              <a:rPr lang="it-IT" dirty="0" err="1"/>
              <a:t>pede</a:t>
            </a:r>
            <a:r>
              <a:rPr lang="it-IT" dirty="0"/>
              <a:t>. </a:t>
            </a:r>
            <a:r>
              <a:rPr lang="it-IT" dirty="0" err="1"/>
              <a:t>Mauris</a:t>
            </a:r>
            <a:r>
              <a:rPr lang="it-IT" dirty="0"/>
              <a:t> et orci.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5</a:t>
            </a:fld>
            <a:endParaRPr lang="it-IT"/>
          </a:p>
        </p:txBody>
      </p:sp>
      <p:sp>
        <p:nvSpPr>
          <p:cNvPr id="4" name="Freccia a sinistra 3"/>
          <p:cNvSpPr/>
          <p:nvPr/>
        </p:nvSpPr>
        <p:spPr>
          <a:xfrm>
            <a:off x="5473873" y="547387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7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03726" cy="365792"/>
          </a:xfrm>
          <a:prstGeom prst="rect">
            <a:avLst/>
          </a:prstGeom>
        </p:spPr>
      </p:pic>
      <p:sp>
        <p:nvSpPr>
          <p:cNvPr id="7" name="Titolo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 dirty="0"/>
              <a:t>ISCRIZIONE A CONVEGNI CHE SI SVOLGONO </a:t>
            </a:r>
            <a:r>
              <a:rPr lang="it-IT" dirty="0" smtClean="0"/>
              <a:t>ALL’ESTERO:</a:t>
            </a:r>
            <a:endParaRPr lang="it-IT" dirty="0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8" y="1078456"/>
            <a:ext cx="9200543" cy="5779544"/>
          </a:xfrm>
        </p:spPr>
        <p:txBody>
          <a:bodyPr rtlCol="0"/>
          <a:lstStyle/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LE QUOTE DI ISCRIZIONE DEVONO ESSERE PAGATE DIETRO </a:t>
            </a:r>
            <a:r>
              <a:rPr lang="it-IT" dirty="0"/>
              <a:t> </a:t>
            </a:r>
            <a:r>
              <a:rPr lang="it-IT" dirty="0" smtClean="0"/>
              <a:t>EMISSIONE </a:t>
            </a:r>
            <a:r>
              <a:rPr lang="it-IT" dirty="0" smtClean="0"/>
              <a:t>DI FATTURA/INVOICE INTESTATA AL DIPARTIMENTO TRAMITE BONIFICO BANCARIO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r>
              <a:rPr lang="it-IT" dirty="0" smtClean="0"/>
              <a:t>LA FATTURA DEVE ESSERE SEMPRE INTESTATA  A:</a:t>
            </a:r>
          </a:p>
          <a:p>
            <a:pPr marL="914400" lvl="2" indent="0" algn="just">
              <a:buNone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DIPARTIMENTO DI SCIENZE VETERINARIE</a:t>
            </a:r>
          </a:p>
          <a:p>
            <a:pPr marL="914400" lvl="2" indent="0" algn="just">
              <a:buNone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VIALE DELLE PIAGGE 2</a:t>
            </a:r>
          </a:p>
          <a:p>
            <a:pPr marL="914400" lvl="2" indent="0" algn="just">
              <a:buNone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56124 PISA (ITALIA)</a:t>
            </a:r>
          </a:p>
          <a:p>
            <a:pPr marL="914400" lvl="2" indent="0" algn="just">
              <a:buNone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 IT00286820501</a:t>
            </a:r>
          </a:p>
          <a:p>
            <a:pPr marL="914400" lvl="2" indent="0" algn="just">
              <a:buNone/>
            </a:pPr>
            <a:endParaRPr lang="it-IT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it-IT" dirty="0" smtClean="0"/>
              <a:t>NEL </a:t>
            </a:r>
            <a:r>
              <a:rPr lang="it-IT" dirty="0" smtClean="0"/>
              <a:t>CASO NON SIA ACCETTATO IL PAGAMENTO TRAMITE BONIFICO BANCARIO E’ POSSIBILE PROCEDERE ECCEZIONALMENTE TRAMITE CARTA DI CREDITO DEL DIPARTIMENTO GESTITA DALL’UFFICIO ACQUISTI.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u="sng" dirty="0" smtClean="0"/>
              <a:t>NON DEVONO ESSERE PAGATE ISCRIZIONI PERSONALMENTE.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sz="1400" dirty="0" smtClean="0"/>
              <a:t>RIVOLGERSI </a:t>
            </a:r>
            <a:r>
              <a:rPr lang="it-IT" sz="1400" dirty="0" smtClean="0"/>
              <a:t>SEMPRE ALL’UFFICIO ACQUISTI.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	</a:t>
            </a:r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342900" indent="-342900" rtl="0">
              <a:buFont typeface="+mj-lt"/>
              <a:buAutoNum type="arabicParenR"/>
            </a:pPr>
            <a:r>
              <a:rPr lang="it-IT" dirty="0" err="1" smtClean="0"/>
              <a:t>Pellentesque</a:t>
            </a:r>
            <a:r>
              <a:rPr lang="it-IT" dirty="0" smtClean="0"/>
              <a:t> </a:t>
            </a:r>
            <a:r>
              <a:rPr lang="it-IT" dirty="0" err="1"/>
              <a:t>habitant</a:t>
            </a:r>
            <a:r>
              <a:rPr lang="it-IT" dirty="0"/>
              <a:t> morbi </a:t>
            </a:r>
            <a:r>
              <a:rPr lang="it-IT" dirty="0" err="1"/>
              <a:t>tristique</a:t>
            </a:r>
            <a:r>
              <a:rPr lang="it-IT" dirty="0"/>
              <a:t> </a:t>
            </a:r>
            <a:r>
              <a:rPr lang="it-IT" dirty="0" err="1"/>
              <a:t>senectus</a:t>
            </a:r>
            <a:r>
              <a:rPr lang="it-IT" dirty="0"/>
              <a:t> et </a:t>
            </a:r>
            <a:r>
              <a:rPr lang="it-IT" dirty="0" err="1"/>
              <a:t>netus</a:t>
            </a:r>
            <a:r>
              <a:rPr lang="it-IT" dirty="0"/>
              <a:t> et </a:t>
            </a:r>
            <a:r>
              <a:rPr lang="it-IT" dirty="0" err="1"/>
              <a:t>malesuada</a:t>
            </a:r>
            <a:r>
              <a:rPr lang="it-IT" dirty="0"/>
              <a:t> </a:t>
            </a:r>
            <a:r>
              <a:rPr lang="it-IT" dirty="0" err="1"/>
              <a:t>fames</a:t>
            </a:r>
            <a:r>
              <a:rPr lang="it-IT" dirty="0"/>
              <a:t> </a:t>
            </a:r>
            <a:r>
              <a:rPr lang="it-IT" dirty="0" err="1"/>
              <a:t>ac</a:t>
            </a:r>
            <a:r>
              <a:rPr lang="it-IT" dirty="0"/>
              <a:t> </a:t>
            </a:r>
            <a:r>
              <a:rPr lang="it-IT" dirty="0" err="1"/>
              <a:t>turpis</a:t>
            </a:r>
            <a:r>
              <a:rPr lang="it-IT" dirty="0"/>
              <a:t> </a:t>
            </a:r>
            <a:r>
              <a:rPr lang="it-IT" dirty="0" err="1"/>
              <a:t>egestas</a:t>
            </a:r>
            <a:r>
              <a:rPr lang="it-IT" dirty="0"/>
              <a:t>. </a:t>
            </a:r>
            <a:r>
              <a:rPr lang="it-IT" dirty="0" err="1"/>
              <a:t>Proin</a:t>
            </a:r>
            <a:r>
              <a:rPr lang="it-IT" dirty="0"/>
              <a:t> </a:t>
            </a:r>
            <a:r>
              <a:rPr lang="it-IT" dirty="0" err="1"/>
              <a:t>pharetra</a:t>
            </a:r>
            <a:r>
              <a:rPr lang="it-IT" dirty="0"/>
              <a:t> </a:t>
            </a:r>
            <a:r>
              <a:rPr lang="it-IT" dirty="0" err="1"/>
              <a:t>nonummy</a:t>
            </a:r>
            <a:r>
              <a:rPr lang="it-IT" dirty="0"/>
              <a:t> </a:t>
            </a:r>
            <a:r>
              <a:rPr lang="it-IT" dirty="0" err="1"/>
              <a:t>pede</a:t>
            </a:r>
            <a:r>
              <a:rPr lang="it-IT" dirty="0"/>
              <a:t>. </a:t>
            </a:r>
            <a:r>
              <a:rPr lang="it-IT" dirty="0" err="1"/>
              <a:t>Mauris</a:t>
            </a:r>
            <a:r>
              <a:rPr lang="it-IT" dirty="0"/>
              <a:t> et orci.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6</a:t>
            </a:fld>
            <a:endParaRPr lang="it-IT"/>
          </a:p>
        </p:txBody>
      </p:sp>
      <p:sp>
        <p:nvSpPr>
          <p:cNvPr id="4" name="Freccia a sinistra 3"/>
          <p:cNvSpPr/>
          <p:nvPr/>
        </p:nvSpPr>
        <p:spPr>
          <a:xfrm>
            <a:off x="6576164" y="5423770"/>
            <a:ext cx="87683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sinistra 4"/>
          <p:cNvSpPr/>
          <p:nvPr/>
        </p:nvSpPr>
        <p:spPr>
          <a:xfrm>
            <a:off x="7168712" y="493913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848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03726" cy="365792"/>
          </a:xfrm>
          <a:prstGeom prst="rect">
            <a:avLst/>
          </a:prstGeom>
        </p:spPr>
      </p:pic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9030" y="365792"/>
            <a:ext cx="10252728" cy="6433181"/>
          </a:xfrm>
        </p:spPr>
        <p:txBody>
          <a:bodyPr rtlCol="0"/>
          <a:lstStyle/>
          <a:p>
            <a:pPr marL="0" indent="0" algn="ctr">
              <a:buNone/>
            </a:pPr>
            <a:r>
              <a:rPr lang="it-IT" sz="3200" dirty="0" smtClean="0"/>
              <a:t>SPESE INERENTI MISSIONI</a:t>
            </a:r>
          </a:p>
          <a:p>
            <a:pPr marL="0" indent="0">
              <a:buNone/>
            </a:pPr>
            <a:r>
              <a:rPr lang="it-IT" sz="2000" dirty="0" smtClean="0"/>
              <a:t>Il regolamento </a:t>
            </a:r>
            <a:r>
              <a:rPr lang="it-IT" sz="2000" dirty="0" smtClean="0"/>
              <a:t>missioni è </a:t>
            </a:r>
            <a:r>
              <a:rPr lang="it-IT" sz="2000" dirty="0" smtClean="0"/>
              <a:t>consultabile all’indirizzo:</a:t>
            </a:r>
          </a:p>
          <a:p>
            <a:pPr marL="0" indent="0">
              <a:buNone/>
            </a:pPr>
            <a:r>
              <a:rPr lang="it-IT" sz="1400" dirty="0" smtClean="0"/>
              <a:t>https</a:t>
            </a:r>
            <a:r>
              <a:rPr lang="it-IT" sz="1400" dirty="0"/>
              <a:t>://www.unipi.it/index.php/regolamenti-di-ateneo/item/1604-area-amministrativo-contabile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000" u="sng" dirty="0" smtClean="0"/>
              <a:t>Missioni da svolgere in Italia: </a:t>
            </a:r>
          </a:p>
          <a:p>
            <a:pPr marL="0" indent="0">
              <a:buNone/>
            </a:pPr>
            <a:r>
              <a:rPr lang="it-IT" dirty="0" smtClean="0"/>
              <a:t>l’Ufficio Acquisti può </a:t>
            </a:r>
            <a:r>
              <a:rPr lang="it-IT" dirty="0" smtClean="0"/>
              <a:t>pagare: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 smtClean="0"/>
              <a:t> </a:t>
            </a:r>
            <a:r>
              <a:rPr lang="it-IT" dirty="0" smtClean="0"/>
              <a:t>solo la quota di iscrizione a convegno.</a:t>
            </a:r>
          </a:p>
          <a:p>
            <a:pPr marL="0" indent="0">
              <a:buNone/>
            </a:pPr>
            <a:r>
              <a:rPr lang="it-IT" dirty="0" smtClean="0"/>
              <a:t>Le altre spese sono rimborsate a rendicontazione missione, salvo richiesta di anticipo di missione </a:t>
            </a:r>
            <a:r>
              <a:rPr lang="it-IT" dirty="0" smtClean="0"/>
              <a:t>accordata </a:t>
            </a:r>
            <a:r>
              <a:rPr lang="it-IT" dirty="0" smtClean="0"/>
              <a:t>con l’Unità Missioni.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u="sng" dirty="0" smtClean="0"/>
              <a:t>Missioni da svolgere all’Estero: </a:t>
            </a:r>
          </a:p>
          <a:p>
            <a:pPr marL="0" indent="0">
              <a:buNone/>
            </a:pPr>
            <a:r>
              <a:rPr lang="it-IT" dirty="0"/>
              <a:t>l’Ufficio Acquisti può pagare: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quota di iscrizione a convegno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biglietto aereo e pernottamenti gestiti da agenzia di viaggi.</a:t>
            </a:r>
          </a:p>
          <a:p>
            <a:pPr marL="0" indent="0">
              <a:buNone/>
            </a:pPr>
            <a:r>
              <a:rPr lang="it-IT" dirty="0"/>
              <a:t>le altre spese sono rimborsate a rendicontazione missione, salvo richiesta di anticipo di missione </a:t>
            </a:r>
            <a:r>
              <a:rPr lang="it-IT" dirty="0" smtClean="0"/>
              <a:t>accordata </a:t>
            </a:r>
            <a:r>
              <a:rPr lang="it-IT" dirty="0"/>
              <a:t>con l’Unità Missioni.</a:t>
            </a:r>
          </a:p>
          <a:p>
            <a:pPr>
              <a:buFont typeface="Wingdings" panose="05000000000000000000" pitchFamily="2" charset="2"/>
              <a:buChar char="v"/>
            </a:pPr>
            <a:endParaRPr lang="it-IT" sz="2000" dirty="0" smtClean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7</a:t>
            </a:fld>
            <a:endParaRPr lang="it-IT"/>
          </a:p>
        </p:txBody>
      </p:sp>
      <p:sp>
        <p:nvSpPr>
          <p:cNvPr id="4" name="Freccia a sinistra 3"/>
          <p:cNvSpPr/>
          <p:nvPr/>
        </p:nvSpPr>
        <p:spPr>
          <a:xfrm>
            <a:off x="6576164" y="5423770"/>
            <a:ext cx="87683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10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03726" cy="365792"/>
          </a:xfrm>
          <a:prstGeom prst="rect">
            <a:avLst/>
          </a:prstGeom>
        </p:spPr>
      </p:pic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255589"/>
            <a:ext cx="8085725" cy="5295524"/>
          </a:xfrm>
        </p:spPr>
        <p:txBody>
          <a:bodyPr rtlCol="0"/>
          <a:lstStyle/>
          <a:p>
            <a:pPr marL="0" indent="0" algn="ctr">
              <a:buNone/>
            </a:pPr>
            <a:endParaRPr lang="it-IT" sz="2800" dirty="0" smtClean="0"/>
          </a:p>
          <a:p>
            <a:pPr marL="0" indent="0">
              <a:buNone/>
            </a:pPr>
            <a:endParaRPr lang="it-IT" sz="2800" dirty="0" smtClean="0"/>
          </a:p>
          <a:p>
            <a:pPr marL="0" indent="0">
              <a:buNone/>
            </a:pPr>
            <a:r>
              <a:rPr lang="it-IT" sz="3200" dirty="0" smtClean="0"/>
              <a:t>AL RIENTRO DALLA MISSIONE E’ NECESSARIO CONSEGNARE L’</a:t>
            </a:r>
            <a:r>
              <a:rPr lang="it-IT" sz="3200" u="sng" dirty="0" smtClean="0"/>
              <a:t>ATTESTATO DI PARTECIPAZIONE </a:t>
            </a:r>
            <a:r>
              <a:rPr lang="it-IT" sz="3200" dirty="0" smtClean="0"/>
              <a:t>ALL’UFFICIO ACQUISTI </a:t>
            </a:r>
            <a:r>
              <a:rPr lang="it-IT" sz="3200" dirty="0" smtClean="0"/>
              <a:t>E ALL’UNITA’ MISSIONI AL FINE DI ALLEGARLO ALLE RISPETTIVE PRATICHE.</a:t>
            </a:r>
            <a:endParaRPr lang="it-IT" sz="3200" dirty="0" smtClean="0"/>
          </a:p>
          <a:p>
            <a:pPr marL="457200" lvl="1" indent="0">
              <a:buNone/>
            </a:pPr>
            <a:r>
              <a:rPr lang="it-IT" sz="2800" dirty="0"/>
              <a:t>	</a:t>
            </a:r>
            <a:endParaRPr lang="it-IT" sz="2800" dirty="0" smtClean="0"/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	</a:t>
            </a:r>
          </a:p>
          <a:p>
            <a:pPr marL="342900" indent="-342900">
              <a:buFont typeface="+mj-lt"/>
              <a:buAutoNum type="arabicParenR"/>
            </a:pPr>
            <a:endParaRPr lang="it-IT" dirty="0" smtClean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it-IT" smtClean="0"/>
              <a:pPr rtl="0"/>
              <a:t>8</a:t>
            </a:fld>
            <a:endParaRPr lang="it-IT"/>
          </a:p>
        </p:txBody>
      </p:sp>
      <p:sp>
        <p:nvSpPr>
          <p:cNvPr id="4" name="Freccia a sinistra 3"/>
          <p:cNvSpPr/>
          <p:nvPr/>
        </p:nvSpPr>
        <p:spPr>
          <a:xfrm>
            <a:off x="6576164" y="5423770"/>
            <a:ext cx="87683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8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3259" y="2619318"/>
            <a:ext cx="7083316" cy="1243584"/>
          </a:xfrm>
        </p:spPr>
        <p:txBody>
          <a:bodyPr rtlCol="0"/>
          <a:lstStyle/>
          <a:p>
            <a:pPr rtl="0"/>
            <a:r>
              <a:rPr lang="it-IT" dirty="0" smtClean="0"/>
              <a:t>… e buon viaggio…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873" y="3862902"/>
            <a:ext cx="2602349" cy="188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i Offic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677582_TF66687569" id="{C3589154-38D6-44FD-9870-84FE61A8A3F2}" vid="{1D51CCE8-6133-4A28-8A58-71C57A66318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dd43708-bed7-4fe0-9f1a-6e201fad03fa" xsi:nil="true"/>
    <lcf76f155ced4ddcb4097134ff3c332f xmlns="2dd43708-bed7-4fe0-9f1a-6e201fad03fa">
      <Terms xmlns="http://schemas.microsoft.com/office/infopath/2007/PartnerControls"/>
    </lcf76f155ced4ddcb4097134ff3c332f>
    <TaxCatchAll xmlns="dffc06e5-57f0-446a-8fee-530570e5b8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AE0A92A922FA84E94607377C3E711B7" ma:contentTypeVersion="18" ma:contentTypeDescription="Creare un nuovo documento." ma:contentTypeScope="" ma:versionID="3190d56a98072c5a92c0b6ec2818810b">
  <xsd:schema xmlns:xsd="http://www.w3.org/2001/XMLSchema" xmlns:xs="http://www.w3.org/2001/XMLSchema" xmlns:p="http://schemas.microsoft.com/office/2006/metadata/properties" xmlns:ns2="dffc06e5-57f0-446a-8fee-530570e5b852" xmlns:ns3="2dd43708-bed7-4fe0-9f1a-6e201fad03fa" targetNamespace="http://schemas.microsoft.com/office/2006/metadata/properties" ma:root="true" ma:fieldsID="5c88681210ab37ab89262215cddd441d" ns2:_="" ns3:_="">
    <xsd:import namespace="dffc06e5-57f0-446a-8fee-530570e5b852"/>
    <xsd:import namespace="2dd43708-bed7-4fe0-9f1a-6e201fad03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Flow_SignoffStatu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fc06e5-57f0-446a-8fee-530570e5b8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04e91dc-0d1f-47e6-82d1-e8707e5d0e45}" ma:internalName="TaxCatchAll" ma:showField="CatchAllData" ma:web="dffc06e5-57f0-446a-8fee-530570e5b8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43708-bed7-4fe0-9f1a-6e201fad03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4916a575-a2c4-47fb-bb3c-b06084ed58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992231-163D-4428-A2B8-DA1FE0274129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b0879af-3eba-417a-a55a-ffe6dcd6ca77"/>
    <ds:schemaRef ds:uri="http://schemas.microsoft.com/sharepoint/v3"/>
    <ds:schemaRef ds:uri="6dc4bcd6-49db-4c07-9060-8acfc67cef9f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A95DE24-D6C3-4A00-9085-D9594C193A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879E10-202C-4C7D-B8DE-B6761C0F02A4}"/>
</file>

<file path=docProps/app.xml><?xml version="1.0" encoding="utf-8"?>
<Properties xmlns="http://schemas.openxmlformats.org/officeDocument/2006/extended-properties" xmlns:vt="http://schemas.openxmlformats.org/officeDocument/2006/docPropsVTypes">
  <Template>Presentazione blu moderna</Template>
  <TotalTime>0</TotalTime>
  <Words>432</Words>
  <Application>Microsoft Office PowerPoint</Application>
  <PresentationFormat>Widescreen</PresentationFormat>
  <Paragraphs>98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Tahoma</vt:lpstr>
      <vt:lpstr>Trade Gothic LT Pro</vt:lpstr>
      <vt:lpstr>Trebuchet MS</vt:lpstr>
      <vt:lpstr>Wingdings</vt:lpstr>
      <vt:lpstr>Tema di Office</vt:lpstr>
      <vt:lpstr>Pillole Amministrative:  ISCRIZIONI A CONVEGNI E PAGAMENTO  QUOTA ITALIANA E ESTERA</vt:lpstr>
      <vt:lpstr>LE PRATICHE DI ISCRIZIONE A CONVEGNI DEVONO ESSERE GESTITE   ESCLUSIVAMENTE  DALL’UFFICIO ACQUISTI   SONO SPESE DEL DIPARTIMENTO E NON DEL SOGGETTO PARTECIPANTE </vt:lpstr>
      <vt:lpstr>LE RICHIESTE DEVONO ESSERE PRESENTATE TEMPESTIVAMENTE   ALMENO 20 GIORNI  PRIMA DELLA SCADENZA DELL’ISCRIZIONE  Le iscrizioni estere prevedono un controllo dell’Ufficio Fiscale di Ateneo che richiede diversi giorni prima dell’autorizzazione a procedere al pagamento. </vt:lpstr>
      <vt:lpstr>ISCRIZIONE A CONVEGNI CHE SI SVOLGONO IN ITALIA:</vt:lpstr>
      <vt:lpstr>ISCRIZIONE A CONVEGNI CHE SI SVOLGONO ALL’ESTERO:</vt:lpstr>
      <vt:lpstr>ISCRIZIONE A CONVEGNI CHE SI SVOLGONO ALL’ESTERO:</vt:lpstr>
      <vt:lpstr>Presentazione standard di PowerPoint</vt:lpstr>
      <vt:lpstr>Presentazione standard di PowerPoint</vt:lpstr>
      <vt:lpstr>… e buon viaggio…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2023-05-10T15:31:47Z</dcterms:created>
  <dcterms:modified xsi:type="dcterms:W3CDTF">2023-05-15T16:34:39Z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  <property fmtid="{D5CDD505-2E9C-101B-9397-08002B2CF9AE}" pid="3" name="MediaServiceImageTags">
    <vt:lpwstr/>
  </property>
</Properties>
</file>